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Rise of the Machines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by Peter DeMartini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1270000" y="6362700"/>
            <a:ext cx="10464800" cy="46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~ Robert Cannon</a:t>
            </a:r>
          </a:p>
        </p:txBody>
      </p:sp>
      <p:sp>
        <p:nvSpPr>
          <p:cNvPr id="57" name="Shape 57"/>
          <p:cNvSpPr/>
          <p:nvPr/>
        </p:nvSpPr>
        <p:spPr>
          <a:xfrm>
            <a:off x="1270000" y="3975100"/>
            <a:ext cx="10464800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3800"/>
            </a:lvl1pPr>
          </a:lstStyle>
          <a:p>
            <a:pPr lvl="0">
              <a:defRPr sz="1800"/>
            </a:pPr>
            <a:r>
              <a:rPr sz="3800"/>
              <a:t>“Everything that can be automated, will be automated.”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60" name="Shape 60"/>
          <p:cNvSpPr/>
          <p:nvPr>
            <p:ph type="body" idx="1"/>
          </p:nvPr>
        </p:nvSpPr>
        <p:spPr>
          <a:xfrm>
            <a:off x="952500" y="2603500"/>
            <a:ext cx="11099800" cy="4360764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Anomaly detection</a:t>
            </a:r>
            <a:endParaRPr sz="3600"/>
          </a:p>
          <a:p>
            <a:pPr lvl="0">
              <a:defRPr sz="1800"/>
            </a:pPr>
            <a:r>
              <a:rPr sz="3600"/>
              <a:t>Event prediction</a:t>
            </a:r>
            <a:endParaRPr sz="3600"/>
          </a:p>
          <a:p>
            <a:pPr lvl="0">
              <a:defRPr sz="1800"/>
            </a:pPr>
            <a:r>
              <a:rPr sz="3600"/>
              <a:t>Context aware systems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title"/>
          </p:nvPr>
        </p:nvSpPr>
        <p:spPr>
          <a:xfrm>
            <a:off x="1270000" y="2463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Human Interaction</a:t>
            </a:r>
          </a:p>
        </p:txBody>
      </p:sp>
      <p:sp>
        <p:nvSpPr>
          <p:cNvPr id="63" name="Shape 63"/>
          <p:cNvSpPr/>
          <p:nvPr/>
        </p:nvSpPr>
        <p:spPr>
          <a:xfrm>
            <a:off x="1470347" y="5359400"/>
            <a:ext cx="1006410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Humans have the power of personality and creativity, automate the rest.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Screenshot 2015-05-10 07.11.46.png"/>
          <p:cNvPicPr/>
          <p:nvPr/>
        </p:nvPicPr>
        <p:blipFill>
          <a:blip r:embed="rId2">
            <a:extLst/>
          </a:blip>
          <a:srcRect l="13796" t="0" r="13796" b="0"/>
          <a:stretch>
            <a:fillRect/>
          </a:stretch>
        </p:blipFill>
        <p:spPr>
          <a:xfrm>
            <a:off x="737229" y="257497"/>
            <a:ext cx="11843759" cy="8882819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Shape 66"/>
          <p:cNvSpPr/>
          <p:nvPr/>
        </p:nvSpPr>
        <p:spPr>
          <a:xfrm>
            <a:off x="1268049" y="6640512"/>
            <a:ext cx="10782301" cy="2706688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67" name="Shape 67"/>
          <p:cNvSpPr/>
          <p:nvPr>
            <p:ph type="title" idx="4294967295"/>
          </p:nvPr>
        </p:nvSpPr>
        <p:spPr>
          <a:xfrm>
            <a:off x="1426799" y="5969000"/>
            <a:ext cx="10464801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Octoblu</a:t>
            </a:r>
          </a:p>
        </p:txBody>
      </p:sp>
      <p:sp>
        <p:nvSpPr>
          <p:cNvPr id="68" name="Shape 68"/>
          <p:cNvSpPr/>
          <p:nvPr/>
        </p:nvSpPr>
        <p:spPr>
          <a:xfrm>
            <a:off x="2544856" y="8248650"/>
            <a:ext cx="822868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The Internet of Things operating system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body" idx="1"/>
          </p:nvPr>
        </p:nvSpPr>
        <p:spPr>
          <a:xfrm>
            <a:off x="2514054" y="944091"/>
            <a:ext cx="7976692" cy="786541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4600"/>
            </a:lvl1pPr>
          </a:lstStyle>
          <a:p>
            <a:pPr lvl="0">
              <a:defRPr sz="1800"/>
            </a:pPr>
            <a:r>
              <a:rPr sz="4600"/>
              <a:t>Connect, Design, Compute, and Analyze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2400" y="-38100"/>
            <a:ext cx="7620000" cy="7620000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Shape 73"/>
          <p:cNvSpPr/>
          <p:nvPr/>
        </p:nvSpPr>
        <p:spPr>
          <a:xfrm>
            <a:off x="2091791" y="8312150"/>
            <a:ext cx="882121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Talking to devices is hard, we make it easy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How we are solving the problem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Microservices</a:t>
            </a:r>
          </a:p>
        </p:txBody>
      </p:sp>
      <p:sp>
        <p:nvSpPr>
          <p:cNvPr id="78" name="Shape 7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Complex applications written in small independent programs</a:t>
            </a:r>
          </a:p>
        </p:txBody>
      </p:sp>
      <p:pic>
        <p:nvPicPr>
          <p:cNvPr id="7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5400" y="285750"/>
            <a:ext cx="7874000" cy="661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title"/>
          </p:nvPr>
        </p:nvSpPr>
        <p:spPr>
          <a:xfrm>
            <a:off x="93910" y="6248400"/>
            <a:ext cx="1281698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Make it easy for machines to talk to machines</a:t>
            </a:r>
          </a:p>
        </p:txBody>
      </p:sp>
      <p:pic>
        <p:nvPicPr>
          <p:cNvPr id="82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7841" y="495300"/>
            <a:ext cx="7469118" cy="56018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79618" y="3911600"/>
            <a:ext cx="7445564" cy="3573870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Shape 85"/>
          <p:cNvSpPr/>
          <p:nvPr>
            <p:ph type="title" idx="4294967295"/>
          </p:nvPr>
        </p:nvSpPr>
        <p:spPr>
          <a:xfrm>
            <a:off x="1270000" y="11176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Scalability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1270000" y="57912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What is the </a:t>
            </a:r>
            <a:endParaRPr sz="8000"/>
          </a:p>
          <a:p>
            <a:pPr lvl="0">
              <a:defRPr sz="1800"/>
            </a:pPr>
            <a:r>
              <a:rPr sz="8000"/>
              <a:t>Internet of Things?</a:t>
            </a:r>
          </a:p>
        </p:txBody>
      </p:sp>
      <p:pic>
        <p:nvPicPr>
          <p:cNvPr id="3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787400"/>
            <a:ext cx="8890000" cy="4953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pPr lvl="0">
              <a:defRPr sz="1800"/>
            </a:pPr>
            <a:r>
              <a:rPr sz="7040"/>
              <a:t>With the rise of machines how do humans communicate?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7400" y="3994150"/>
            <a:ext cx="6350000" cy="1765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body" idx="1"/>
          </p:nvPr>
        </p:nvSpPr>
        <p:spPr>
          <a:xfrm>
            <a:off x="952500" y="713531"/>
            <a:ext cx="11099800" cy="8176469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</a:lvl1pPr>
          </a:lstStyle>
          <a:p>
            <a:pPr lvl="0">
              <a:defRPr sz="1800"/>
            </a:pPr>
            <a:r>
              <a:rPr sz="3600"/>
              <a:t>A collection of services designed to engage human interactions.</a:t>
            </a: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Impact</a:t>
            </a:r>
          </a:p>
        </p:txBody>
      </p:sp>
      <p:sp>
        <p:nvSpPr>
          <p:cNvPr id="94" name="Shape 94"/>
          <p:cNvSpPr/>
          <p:nvPr>
            <p:ph type="body" idx="1"/>
          </p:nvPr>
        </p:nvSpPr>
        <p:spPr>
          <a:xfrm>
            <a:off x="952500" y="2603500"/>
            <a:ext cx="11099800" cy="4546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Save man hours</a:t>
            </a:r>
            <a:endParaRPr sz="3600"/>
          </a:p>
          <a:p>
            <a:pPr lvl="0">
              <a:defRPr sz="1800"/>
            </a:pPr>
            <a:r>
              <a:rPr sz="3600"/>
              <a:t>Security</a:t>
            </a:r>
            <a:endParaRPr sz="3600"/>
          </a:p>
          <a:p>
            <a:pPr lvl="0">
              <a:defRPr sz="1800"/>
            </a:pPr>
            <a:r>
              <a:rPr sz="3600"/>
              <a:t>The power of IoT</a:t>
            </a:r>
            <a:endParaRPr sz="3600"/>
          </a:p>
          <a:p>
            <a:pPr lvl="0">
              <a:defRPr sz="1800"/>
            </a:pPr>
            <a:r>
              <a:rPr sz="3600"/>
              <a:t>Smart devices, smart people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Lessons Learned</a:t>
            </a: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Be Lazy</a:t>
            </a:r>
          </a:p>
        </p:txBody>
      </p:sp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Machines cost far less than humans</a:t>
            </a: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title"/>
          </p:nvPr>
        </p:nvSpPr>
        <p:spPr>
          <a:xfrm>
            <a:off x="1270000" y="61595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Make the world a better place</a:t>
            </a:r>
          </a:p>
        </p:txBody>
      </p:sp>
      <p:pic>
        <p:nvPicPr>
          <p:cNvPr id="103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05311" y="-63500"/>
            <a:ext cx="6794178" cy="67941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110809_FamilyChineseOahu_EN_00317_2040x1360.jpeg"/>
          <p:cNvPicPr/>
          <p:nvPr/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xfrm>
            <a:off x="6718300" y="635000"/>
            <a:ext cx="53340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hape 106"/>
          <p:cNvSpPr/>
          <p:nvPr>
            <p:ph type="title"/>
          </p:nvPr>
        </p:nvSpPr>
        <p:spPr>
          <a:xfrm>
            <a:off x="952500" y="635000"/>
            <a:ext cx="5334000" cy="8483600"/>
          </a:xfrm>
          <a:prstGeom prst="rect">
            <a:avLst/>
          </a:prstGeom>
        </p:spPr>
        <p:txBody>
          <a:bodyPr anchor="ctr"/>
          <a:lstStyle/>
          <a:p>
            <a:pPr lvl="0">
              <a:defRPr sz="1800"/>
            </a:pPr>
            <a:r>
              <a:rPr sz="6000"/>
              <a:t>Let humans do what they do best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title"/>
          </p:nvPr>
        </p:nvSpPr>
        <p:spPr>
          <a:xfrm>
            <a:off x="1270000" y="5753100"/>
            <a:ext cx="10464800" cy="3302000"/>
          </a:xfrm>
          <a:prstGeom prst="rect">
            <a:avLst/>
          </a:prstGeom>
        </p:spPr>
        <p:txBody>
          <a:bodyPr/>
          <a:lstStyle>
            <a:lvl1pPr defTabSz="537463">
              <a:defRPr sz="7360"/>
            </a:lvl1pPr>
          </a:lstStyle>
          <a:p>
            <a:pPr lvl="0">
              <a:defRPr sz="1800"/>
            </a:pPr>
            <a:r>
              <a:rPr sz="7360"/>
              <a:t>Smart Devices, Connected to Everything</a:t>
            </a:r>
          </a:p>
        </p:txBody>
      </p:sp>
      <p:pic>
        <p:nvPicPr>
          <p:cNvPr id="39" name="pasted-image-small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4633" y="11112"/>
            <a:ext cx="7655534" cy="5683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1270000" y="6362700"/>
            <a:ext cx="10464800" cy="46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~ Kevin Ashton</a:t>
            </a:r>
          </a:p>
        </p:txBody>
      </p:sp>
      <p:sp>
        <p:nvSpPr>
          <p:cNvPr id="42" name="Shape 42"/>
          <p:cNvSpPr/>
          <p:nvPr/>
        </p:nvSpPr>
        <p:spPr>
          <a:xfrm>
            <a:off x="1270000" y="3683000"/>
            <a:ext cx="10464800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3800"/>
            </a:lvl1pPr>
          </a:lstStyle>
          <a:p>
            <a:pPr lvl="0">
              <a:defRPr sz="1800"/>
            </a:pPr>
            <a:r>
              <a:rPr sz="3800"/>
              <a:t>“The Internet of Things has the potential to change the world, just as the internet did. Maybe even more so.”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96570">
              <a:defRPr sz="1800"/>
            </a:pPr>
            <a:r>
              <a:rPr b="1" sz="6800">
                <a:latin typeface="Helvetica"/>
                <a:ea typeface="Helvetica"/>
                <a:cs typeface="Helvetica"/>
                <a:sym typeface="Helvetica"/>
              </a:rPr>
              <a:t>Today:</a:t>
            </a:r>
            <a:r>
              <a:rPr sz="6800"/>
              <a:t> </a:t>
            </a:r>
            <a:r>
              <a:rPr sz="6800">
                <a:solidFill>
                  <a:srgbClr val="53585F"/>
                </a:solidFill>
              </a:rPr>
              <a:t>1.9B</a:t>
            </a:r>
            <a:r>
              <a:rPr sz="6800"/>
              <a:t> connected devices. </a:t>
            </a:r>
            <a:r>
              <a:rPr sz="6800">
                <a:solidFill>
                  <a:srgbClr val="00882B"/>
                </a:solidFill>
              </a:rPr>
              <a:t>50B</a:t>
            </a:r>
            <a:r>
              <a:rPr sz="6800"/>
              <a:t> estimated by </a:t>
            </a:r>
            <a:r>
              <a:rPr b="1" sz="6800">
                <a:latin typeface="Helvetica"/>
                <a:ea typeface="Helvetica"/>
                <a:cs typeface="Helvetica"/>
                <a:sym typeface="Helvetica"/>
              </a:rPr>
              <a:t>2020</a:t>
            </a:r>
            <a:r>
              <a:rPr sz="6800"/>
              <a:t>. (only 5 years away)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02412">
              <a:defRPr sz="1800"/>
            </a:pPr>
            <a:r>
              <a:rPr sz="6880"/>
              <a:t>By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2020, </a:t>
            </a:r>
            <a:r>
              <a:rPr sz="6880"/>
              <a:t>the IoT market value is predicted to be between 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$3T </a:t>
            </a:r>
            <a:r>
              <a:rPr sz="6880"/>
              <a:t>and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$14T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550" y="1245145"/>
            <a:ext cx="13004801" cy="7338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IoT &amp; Business Automation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asted-image.png"/>
          <p:cNvPicPr/>
          <p:nvPr/>
        </p:nvPicPr>
        <p:blipFill>
          <a:blip r:embed="rId2">
            <a:extLst/>
          </a:blip>
          <a:srcRect l="28496" t="0" r="28496" b="0"/>
          <a:stretch>
            <a:fillRect/>
          </a:stretch>
        </p:blipFill>
        <p:spPr>
          <a:xfrm>
            <a:off x="6718300" y="635000"/>
            <a:ext cx="53340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Shape 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6000"/>
              <a:t>Automation</a:t>
            </a:r>
          </a:p>
        </p:txBody>
      </p:sp>
      <p:sp>
        <p:nvSpPr>
          <p:cNvPr id="54" name="Shape 5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Let machines do the hardwork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